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818" r:id="rId2"/>
    <p:sldMasterId id="2147483649" r:id="rId3"/>
    <p:sldMasterId id="2147483650" r:id="rId4"/>
    <p:sldMasterId id="2147483651" r:id="rId5"/>
    <p:sldMasterId id="2147483652" r:id="rId6"/>
    <p:sldMasterId id="2147483653" r:id="rId7"/>
    <p:sldMasterId id="2147483654" r:id="rId8"/>
    <p:sldMasterId id="2147483655" r:id="rId9"/>
    <p:sldMasterId id="2147483656" r:id="rId10"/>
    <p:sldMasterId id="2147483657" r:id="rId11"/>
    <p:sldMasterId id="2147483658" r:id="rId12"/>
    <p:sldMasterId id="2147483659" r:id="rId13"/>
    <p:sldMasterId id="2147483660" r:id="rId14"/>
    <p:sldMasterId id="2147483661" r:id="rId15"/>
  </p:sldMasterIdLst>
  <p:notesMasterIdLst>
    <p:notesMasterId r:id="rId21"/>
  </p:notesMasterIdLst>
  <p:handoutMasterIdLst>
    <p:handoutMasterId r:id="rId22"/>
  </p:handoutMasterIdLst>
  <p:sldIdLst>
    <p:sldId id="312" r:id="rId16"/>
    <p:sldId id="314" r:id="rId17"/>
    <p:sldId id="316" r:id="rId18"/>
    <p:sldId id="317" r:id="rId19"/>
    <p:sldId id="318" r:id="rId20"/>
  </p:sldIdLst>
  <p:sldSz cx="9144000" cy="6858000" type="letter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320675" indent="136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641350" indent="27305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963613" indent="40798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284288" indent="54451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 Spill" initials="C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6949" autoAdjust="0"/>
  </p:normalViewPr>
  <p:slideViewPr>
    <p:cSldViewPr>
      <p:cViewPr varScale="1">
        <p:scale>
          <a:sx n="82" d="100"/>
          <a:sy n="82" d="100"/>
        </p:scale>
        <p:origin x="-1253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1381" cy="464980"/>
          </a:xfrm>
          <a:prstGeom prst="rect">
            <a:avLst/>
          </a:prstGeom>
        </p:spPr>
        <p:txBody>
          <a:bodyPr vert="horz" lIns="91740" tIns="45870" rIns="91740" bIns="45870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853" y="1"/>
            <a:ext cx="2981381" cy="464980"/>
          </a:xfrm>
          <a:prstGeom prst="rect">
            <a:avLst/>
          </a:prstGeom>
        </p:spPr>
        <p:txBody>
          <a:bodyPr vert="horz" lIns="91740" tIns="45870" rIns="91740" bIns="45870" rtlCol="0"/>
          <a:lstStyle>
            <a:lvl1pPr algn="r">
              <a:defRPr sz="1100"/>
            </a:lvl1pPr>
          </a:lstStyle>
          <a:p>
            <a:pPr>
              <a:defRPr/>
            </a:pPr>
            <a:fld id="{EE4EA258-EE02-462F-B414-B34A683919CD}" type="datetimeFigureOut">
              <a:rPr lang="en-US"/>
              <a:pPr>
                <a:defRPr/>
              </a:pPr>
              <a:t>4/12/2013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17"/>
            <a:ext cx="2981381" cy="464980"/>
          </a:xfrm>
          <a:prstGeom prst="rect">
            <a:avLst/>
          </a:prstGeom>
        </p:spPr>
        <p:txBody>
          <a:bodyPr vert="horz" lIns="91740" tIns="45870" rIns="91740" bIns="4587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853" y="8829817"/>
            <a:ext cx="2981381" cy="464980"/>
          </a:xfrm>
          <a:prstGeom prst="rect">
            <a:avLst/>
          </a:prstGeom>
        </p:spPr>
        <p:txBody>
          <a:bodyPr vert="horz" lIns="91740" tIns="45870" rIns="91740" bIns="45870" rtlCol="0" anchor="b"/>
          <a:lstStyle>
            <a:lvl1pPr algn="r">
              <a:defRPr sz="1100"/>
            </a:lvl1pPr>
          </a:lstStyle>
          <a:p>
            <a:pPr>
              <a:defRPr/>
            </a:pPr>
            <a:fld id="{4044A58E-527F-4382-8CD6-A543E8434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845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1381" cy="464980"/>
          </a:xfrm>
          <a:prstGeom prst="rect">
            <a:avLst/>
          </a:prstGeom>
        </p:spPr>
        <p:txBody>
          <a:bodyPr vert="horz" lIns="92427" tIns="46214" rIns="92427" bIns="46214" rtlCol="0"/>
          <a:lstStyle>
            <a:lvl1pPr algn="l">
              <a:defRPr sz="11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853" y="1"/>
            <a:ext cx="2981381" cy="464980"/>
          </a:xfrm>
          <a:prstGeom prst="rect">
            <a:avLst/>
          </a:prstGeom>
        </p:spPr>
        <p:txBody>
          <a:bodyPr vert="horz" lIns="92427" tIns="46214" rIns="92427" bIns="46214" rtlCol="0"/>
          <a:lstStyle>
            <a:lvl1pPr algn="r">
              <a:defRPr sz="11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4B66FD9C-4CF4-485B-9D24-E9E61DA64B52}" type="datetimeFigureOut">
              <a:rPr lang="en-US"/>
              <a:pPr>
                <a:defRPr/>
              </a:pPr>
              <a:t>4/12/2013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7" tIns="46214" rIns="92427" bIns="4621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9" y="4415710"/>
            <a:ext cx="5504819" cy="4183220"/>
          </a:xfrm>
          <a:prstGeom prst="rect">
            <a:avLst/>
          </a:prstGeom>
        </p:spPr>
        <p:txBody>
          <a:bodyPr vert="horz" lIns="92427" tIns="46214" rIns="92427" bIns="4621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17"/>
            <a:ext cx="2981381" cy="464980"/>
          </a:xfrm>
          <a:prstGeom prst="rect">
            <a:avLst/>
          </a:prstGeom>
        </p:spPr>
        <p:txBody>
          <a:bodyPr vert="horz" lIns="92427" tIns="46214" rIns="92427" bIns="46214" rtlCol="0" anchor="b"/>
          <a:lstStyle>
            <a:lvl1pPr algn="l">
              <a:defRPr sz="11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853" y="8829817"/>
            <a:ext cx="2981381" cy="464980"/>
          </a:xfrm>
          <a:prstGeom prst="rect">
            <a:avLst/>
          </a:prstGeom>
        </p:spPr>
        <p:txBody>
          <a:bodyPr vert="horz" lIns="92427" tIns="46214" rIns="92427" bIns="46214" rtlCol="0" anchor="b"/>
          <a:lstStyle>
            <a:lvl1pPr algn="r">
              <a:defRPr sz="11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B2F2BDA1-0586-417E-BCE9-7196C8195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841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9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1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78595"/>
            <a:ext cx="1839516" cy="5786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71" y="178595"/>
            <a:ext cx="5411391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178594"/>
            <a:ext cx="2057176" cy="59471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178594"/>
            <a:ext cx="6064374" cy="5947172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  <a:prstGeom prst="rect">
            <a:avLst/>
          </a:prstGeom>
        </p:spPr>
        <p:txBody>
          <a:bodyPr vert="horz" lIns="64291" tIns="32146" rIns="64291" bIns="32146"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9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1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1FD1E-F638-417C-A5E7-40B3766C4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274588"/>
            <a:ext cx="2057176" cy="5851178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274588"/>
            <a:ext cx="6064374" cy="5851178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1" y="1946673"/>
            <a:ext cx="1718965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9092" y="1946673"/>
            <a:ext cx="1718965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58673-CE66-4023-BCAB-FCF39FC7A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78595"/>
            <a:ext cx="1839516" cy="5786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71" y="178595"/>
            <a:ext cx="5411391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1" y="1946673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0" y="1946673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7006-AE18-4610-88EC-63703BE0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78595"/>
            <a:ext cx="1839516" cy="5786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71" y="178595"/>
            <a:ext cx="5411391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64970" y="1946673"/>
            <a:ext cx="1339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1580" y="1946673"/>
            <a:ext cx="1339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187D-E448-486E-B8E0-018B99934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78595"/>
            <a:ext cx="1839516" cy="5786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71" y="178595"/>
            <a:ext cx="5411391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1" y="1946673"/>
            <a:ext cx="1718965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9092" y="1946673"/>
            <a:ext cx="1718965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45313-0EC4-4D45-AF68-4F7D215E2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78595"/>
            <a:ext cx="1839516" cy="5786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71" y="178595"/>
            <a:ext cx="5411391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A614-C82B-4C60-A800-C01130E23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6D5AA-31A2-417E-8739-694110301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8236-79B6-4E80-A8A0-DF33934E2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E054C-C82C-4AE7-A1F6-C9CE47B55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D8F67-BFB9-4B66-AC4B-A1D17BBFB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44A3A-F803-4FA7-98A3-790960426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  <a:prstGeom prst="rect">
            <a:avLst/>
          </a:prstGeom>
        </p:spPr>
        <p:txBody>
          <a:bodyPr vert="horz" lIns="64291" tIns="32146" rIns="64291" bIns="32146"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1" y="892970"/>
            <a:ext cx="3625453" cy="507206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0" y="892970"/>
            <a:ext cx="3625453" cy="507206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274589"/>
            <a:ext cx="2057176" cy="5690443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274589"/>
            <a:ext cx="6064374" cy="56904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9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1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1" y="1946673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0" y="1946673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1600648"/>
            <a:ext cx="2057176" cy="45251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1600648"/>
            <a:ext cx="6064374" cy="4525119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1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0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151931"/>
            <a:ext cx="1839516" cy="31789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71" y="1151931"/>
            <a:ext cx="5411391" cy="31789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9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1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1600648"/>
            <a:ext cx="2057176" cy="4775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1600648"/>
            <a:ext cx="6064374" cy="4775150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horz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9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81" y="1600648"/>
            <a:ext cx="4060775" cy="452511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  <a:prstGeom prst="rect">
            <a:avLst/>
          </a:prstGeom>
        </p:spPr>
        <p:txBody>
          <a:bodyPr vert="horz" lIns="64291" tIns="32146" rIns="64291" bIns="32146"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9" y="1600648"/>
            <a:ext cx="8228707" cy="4525119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1600648"/>
            <a:ext cx="2057176" cy="4775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1600648"/>
            <a:ext cx="6064374" cy="4775150"/>
          </a:xfrm>
          <a:prstGeom prst="rect">
            <a:avLst/>
          </a:prstGeom>
        </p:spPr>
        <p:txBody>
          <a:bodyPr vert="eaVert" lIns="64291" tIns="32146" rIns="64291" bIns="3214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484" y="3366493"/>
            <a:ext cx="2009180" cy="23217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2820" y="3366493"/>
            <a:ext cx="2009180" cy="23217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40623" y="991195"/>
            <a:ext cx="1031379" cy="46970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6485" y="991195"/>
            <a:ext cx="2986980" cy="46970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49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484" y="3366493"/>
            <a:ext cx="2009180" cy="23217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2820" y="3366493"/>
            <a:ext cx="2009180" cy="23217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2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80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7" y="1534792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7" y="2174380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9" y="273474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9" y="1435449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7" y="4800825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7" y="612801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40623" y="991195"/>
            <a:ext cx="1031379" cy="46970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6485" y="991195"/>
            <a:ext cx="2986980" cy="46970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1946275"/>
            <a:ext cx="7358062" cy="401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588963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901700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212850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525588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838325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60908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82365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03822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25280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623888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936625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249363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562100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874838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96625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623888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936625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249363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562100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874838" indent="-401638" algn="l" rtl="0" eaLnBrk="0" fontAlgn="base" hangingPunct="0">
        <a:spcBef>
          <a:spcPts val="1688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96625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1946275"/>
            <a:ext cx="3544887" cy="401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53340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846138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58875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471613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78435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06216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27673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749130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070587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1946275"/>
            <a:ext cx="7358062" cy="401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53340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846138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58875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471613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78435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06216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27673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749130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070587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5763" y="1946275"/>
            <a:ext cx="2786062" cy="401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53340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846138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58875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471613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78435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06216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27673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749130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070587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1946275"/>
            <a:ext cx="3544887" cy="401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53340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846138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58875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471613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784350" indent="-346075" algn="l" rtl="0" eaLnBrk="0" fontAlgn="base" hangingPunct="0">
        <a:spcBef>
          <a:spcPts val="2675"/>
        </a:spcBef>
        <a:spcAft>
          <a:spcPct val="0"/>
        </a:spcAft>
        <a:buSzPct val="171000"/>
        <a:buFont typeface="Gill Sans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06216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27673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749130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070587" indent="-347130" algn="l" rtl="0" fontAlgn="base">
        <a:spcBef>
          <a:spcPts val="2672"/>
        </a:spcBef>
        <a:spcAft>
          <a:spcPct val="0"/>
        </a:spcAft>
        <a:buSzPct val="171000"/>
        <a:buFont typeface="Gill Sans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9E780D65-E95E-4A15-9C9A-380A8803E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893763"/>
            <a:ext cx="7358062" cy="5072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588963" indent="-401638" algn="l" rtl="0" eaLnBrk="0" fontAlgn="base" hangingPunct="0">
        <a:spcBef>
          <a:spcPts val="3375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901700" indent="-401638" algn="l" rtl="0" eaLnBrk="0" fontAlgn="base" hangingPunct="0">
        <a:spcBef>
          <a:spcPts val="3375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212850" indent="-401638" algn="l" rtl="0" eaLnBrk="0" fontAlgn="base" hangingPunct="0">
        <a:spcBef>
          <a:spcPts val="3375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525588" indent="-401638" algn="l" rtl="0" eaLnBrk="0" fontAlgn="base" hangingPunct="0">
        <a:spcBef>
          <a:spcPts val="3375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838325" indent="-401638" algn="l" rtl="0" eaLnBrk="0" fontAlgn="base" hangingPunct="0">
        <a:spcBef>
          <a:spcPts val="3375"/>
        </a:spcBef>
        <a:spcAft>
          <a:spcPct val="0"/>
        </a:spcAft>
        <a:buSzPct val="171000"/>
        <a:buFont typeface="Gill Sans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160908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82365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03822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25280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2089150"/>
            <a:ext cx="7358062" cy="2679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239713" indent="-239713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522288" indent="-20002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803275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123950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446213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3535363"/>
            <a:ext cx="7358062" cy="795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152525"/>
            <a:ext cx="7358062" cy="2320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239713" indent="-239713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522288" indent="-20002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803275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123950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446213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5180013"/>
            <a:ext cx="7358062" cy="119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239713" indent="-239713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522288" indent="-20002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803275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123950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446213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5180013"/>
            <a:ext cx="7358062" cy="119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239713" indent="-239713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522288" indent="-20002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803275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123950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446213" indent="-160338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6088" y="3367088"/>
            <a:ext cx="4125912" cy="2320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990600"/>
            <a:ext cx="4125912" cy="2322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239713" indent="-239713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522288" indent="-200025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803275" indent="-160338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123950" indent="-160338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446213" indent="-160338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6088" y="3367088"/>
            <a:ext cx="4125912" cy="2320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990600"/>
            <a:ext cx="4125912" cy="2322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239713" indent="-239713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522288" indent="-200025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803275" indent="-160338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123950" indent="-160338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446213" indent="-160338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21457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a Slid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738" y="0"/>
            <a:ext cx="9195852" cy="6871512"/>
          </a:xfrm>
          <a:prstGeom prst="rect">
            <a:avLst/>
          </a:prstGeom>
        </p:spPr>
      </p:pic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585"/>
            <a:ext cx="9144000" cy="732326"/>
          </a:xfrm>
        </p:spPr>
        <p:txBody>
          <a:bodyPr>
            <a:noAutofit/>
          </a:bodyPr>
          <a:lstStyle/>
          <a:p>
            <a:r>
              <a:rPr lang="en-US" sz="1700" b="1" dirty="0" smtClean="0">
                <a:latin typeface="Arial" pitchFamily="34" charset="0"/>
                <a:cs typeface="Arial" pitchFamily="34" charset="0"/>
              </a:rPr>
              <a:t>Fort Ord Reuse Authority (FORA)</a:t>
            </a:r>
            <a:br>
              <a:rPr lang="en-US" sz="1700" b="1" dirty="0" smtClean="0">
                <a:latin typeface="Arial" pitchFamily="34" charset="0"/>
                <a:cs typeface="Arial" pitchFamily="34" charset="0"/>
              </a:rPr>
            </a:b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Environmental Services Cooperative Agreement (ESCA)</a:t>
            </a:r>
            <a:br>
              <a:rPr lang="en-US" sz="1700" b="1" dirty="0" smtClean="0">
                <a:latin typeface="Arial" pitchFamily="34" charset="0"/>
                <a:cs typeface="Arial" pitchFamily="34" charset="0"/>
              </a:rPr>
            </a:b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Remediation Program (RP)</a:t>
            </a:r>
            <a:endParaRPr lang="en-US" sz="1700" b="1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36774" y="1529862"/>
            <a:ext cx="1966452" cy="374395"/>
          </a:xfrm>
          <a:prstGeom prst="rect">
            <a:avLst/>
          </a:prstGeom>
          <a:noFill/>
        </p:spPr>
        <p:txBody>
          <a:bodyPr wrap="square" lIns="20254" tIns="10127" rIns="20254" bIns="10127" rtlCol="0">
            <a:spAutoFit/>
          </a:bodyPr>
          <a:lstStyle/>
          <a:p>
            <a:pPr>
              <a:spcBef>
                <a:spcPts val="797"/>
              </a:spcBef>
              <a:buSzPct val="135000"/>
            </a:pPr>
            <a:r>
              <a:rPr lang="en-US" sz="2300" spc="22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8610600" y="638713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295400"/>
            <a:ext cx="9144000" cy="182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marL="588963" marR="0" lvl="0" indent="-401638" algn="ctr" defTabSz="914400" rtl="0" eaLnBrk="0" fontAlgn="base" latinLnBrk="0" hangingPunct="0">
              <a:lnSpc>
                <a:spcPct val="100000"/>
              </a:lnSpc>
              <a:spcBef>
                <a:spcPts val="1688"/>
              </a:spcBef>
              <a:spcAft>
                <a:spcPct val="0"/>
              </a:spcAft>
              <a:buClrTx/>
              <a:buSzPct val="171000"/>
              <a:buFont typeface="Gill Sans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Gill Sans"/>
              </a:rPr>
              <a:t>FORA Environmental</a:t>
            </a:r>
            <a:r>
              <a:rPr kumimoji="0" lang="en-US" sz="6000" b="1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Gill Sans"/>
              </a:rPr>
              <a:t> </a:t>
            </a:r>
            <a:r>
              <a:rPr lang="en-US" sz="6000" b="1" kern="0" dirty="0">
                <a:solidFill>
                  <a:srgbClr val="CC0000"/>
                </a:solidFill>
                <a:latin typeface="Arial" pitchFamily="34" charset="0"/>
                <a:ea typeface="+mn-ea"/>
                <a:cs typeface="Arial" pitchFamily="34" charset="0"/>
              </a:rPr>
              <a:t>L</a:t>
            </a:r>
            <a:r>
              <a:rPr kumimoji="0" lang="en-US" sz="6000" b="1" i="0" u="none" strike="noStrike" kern="0" cap="none" spc="0" normalizeH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Gill Sans"/>
              </a:rPr>
              <a:t>iability</a:t>
            </a:r>
            <a:r>
              <a:rPr kumimoji="0" lang="en-US" sz="6000" b="1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Gill Sans"/>
              </a:rPr>
              <a:t> Insurance</a:t>
            </a:r>
            <a:endParaRPr kumimoji="0" 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Gill Sans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0886" y="3581400"/>
            <a:ext cx="9144000" cy="1077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5" tIns="45698" rIns="91395" bIns="45698">
            <a:spAutoFit/>
          </a:bodyPr>
          <a:lstStyle/>
          <a:p>
            <a:pPr algn="ctr"/>
            <a:r>
              <a:rPr lang="en-US" sz="3200" i="1" dirty="0"/>
              <a:t>Presentation by: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Barry Steinberg, Kutak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Rock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657" y="5225256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5" tIns="45698" rIns="91395" bIns="45698">
            <a:spAutoFit/>
          </a:bodyPr>
          <a:lstStyle/>
          <a:p>
            <a:pPr algn="ctr" eaLnBrk="0" hangingPunct="0"/>
            <a:r>
              <a:rPr lang="en-US" sz="1800" i="1" dirty="0" smtClean="0">
                <a:solidFill>
                  <a:schemeClr val="tx1"/>
                </a:solidFill>
              </a:rPr>
              <a:t>April </a:t>
            </a:r>
            <a:r>
              <a:rPr lang="en-US" sz="1800" i="1" dirty="0" smtClean="0">
                <a:solidFill>
                  <a:schemeClr val="tx1"/>
                </a:solidFill>
              </a:rPr>
              <a:t>12, 2013 – Board of Directors Meeting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668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a Slid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4" y="-13512"/>
            <a:ext cx="9195852" cy="6871512"/>
          </a:xfrm>
          <a:prstGeom prst="rect">
            <a:avLst/>
          </a:prstGeom>
        </p:spPr>
      </p:pic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585"/>
            <a:ext cx="9144000" cy="732326"/>
          </a:xfrm>
        </p:spPr>
        <p:txBody>
          <a:bodyPr>
            <a:noAutofit/>
          </a:bodyPr>
          <a:lstStyle/>
          <a:p>
            <a:r>
              <a:rPr lang="en-US" sz="3700" b="1" dirty="0" smtClean="0">
                <a:latin typeface="Arial" charset="0"/>
                <a:ea typeface="Arial" charset="0"/>
                <a:cs typeface="Arial" charset="0"/>
              </a:rPr>
              <a:t>Current PLL </a:t>
            </a:r>
            <a:r>
              <a:rPr lang="en-US" sz="3700" b="1" dirty="0" smtClean="0">
                <a:latin typeface="Arial" charset="0"/>
                <a:ea typeface="Arial" charset="0"/>
                <a:cs typeface="Arial" charset="0"/>
              </a:rPr>
              <a:t>Coverage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36774" y="1529862"/>
            <a:ext cx="1966452" cy="374395"/>
          </a:xfrm>
          <a:prstGeom prst="rect">
            <a:avLst/>
          </a:prstGeom>
          <a:noFill/>
        </p:spPr>
        <p:txBody>
          <a:bodyPr wrap="square" lIns="20254" tIns="10127" rIns="20254" bIns="10127" rtlCol="0">
            <a:spAutoFit/>
          </a:bodyPr>
          <a:lstStyle/>
          <a:p>
            <a:pPr>
              <a:spcBef>
                <a:spcPts val="797"/>
              </a:spcBef>
              <a:buSzPct val="135000"/>
            </a:pPr>
            <a:r>
              <a:rPr lang="en-US" sz="2300" spc="22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8610600" y="65502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838200"/>
            <a:ext cx="86868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Coverage includes:</a:t>
            </a:r>
            <a:endParaRPr lang="en-US" sz="3400" spc="22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01688" lvl="1" indent="-4810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◦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Cleanup costs</a:t>
            </a:r>
            <a:r>
              <a:rPr lang="en-US" sz="3400" spc="22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(including investigation)</a:t>
            </a:r>
          </a:p>
          <a:p>
            <a:pPr marL="801688" lvl="1" indent="-4810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◦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Personal injury/property damage</a:t>
            </a:r>
          </a:p>
          <a:p>
            <a:pPr marL="801688" lvl="1" indent="-4810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◦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Defense costs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Coverage for:</a:t>
            </a:r>
          </a:p>
          <a:p>
            <a:pPr marL="801688" lvl="1" indent="-4810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◦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Explosive risk/MEC</a:t>
            </a:r>
          </a:p>
          <a:p>
            <a:pPr marL="801688" lvl="1" indent="-4810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◦"/>
              <a:defRPr/>
            </a:pPr>
            <a:r>
              <a:rPr lang="en-US" sz="34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Other pollution conditions</a:t>
            </a:r>
            <a:endParaRPr lang="en-US" sz="3400" spc="22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668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a Slid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4" y="-13512"/>
            <a:ext cx="9195852" cy="6871512"/>
          </a:xfrm>
          <a:prstGeom prst="rect">
            <a:avLst/>
          </a:prstGeom>
        </p:spPr>
      </p:pic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585"/>
            <a:ext cx="9144000" cy="732326"/>
          </a:xfrm>
        </p:spPr>
        <p:txBody>
          <a:bodyPr>
            <a:noAutofit/>
          </a:bodyPr>
          <a:lstStyle/>
          <a:p>
            <a:r>
              <a:rPr lang="en-US" sz="3700" b="1" dirty="0" smtClean="0">
                <a:latin typeface="Arial" charset="0"/>
                <a:ea typeface="Arial" charset="0"/>
                <a:cs typeface="Arial" charset="0"/>
              </a:rPr>
              <a:t>Current Policy Terms and Conditions</a:t>
            </a:r>
            <a:endParaRPr lang="en-US" sz="3700" b="1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36774" y="1529862"/>
            <a:ext cx="1966452" cy="374395"/>
          </a:xfrm>
          <a:prstGeom prst="rect">
            <a:avLst/>
          </a:prstGeom>
          <a:noFill/>
        </p:spPr>
        <p:txBody>
          <a:bodyPr wrap="square" lIns="20254" tIns="10127" rIns="20254" bIns="10127" rtlCol="0">
            <a:spAutoFit/>
          </a:bodyPr>
          <a:lstStyle/>
          <a:p>
            <a:pPr>
              <a:spcBef>
                <a:spcPts val="797"/>
              </a:spcBef>
              <a:buSzPct val="135000"/>
            </a:pPr>
            <a:r>
              <a:rPr lang="en-US" sz="2300" spc="22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8610600" y="65502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838200"/>
            <a:ext cx="886512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sz="3400" dirty="0">
                <a:latin typeface="Arial" charset="0"/>
                <a:ea typeface="Arial" charset="0"/>
                <a:cs typeface="Arial" charset="0"/>
              </a:rPr>
              <a:t>Ten-Year </a:t>
            </a: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Term</a:t>
            </a:r>
            <a:endParaRPr lang="en-US" sz="3400" spc="22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marL="168275" indent="-168275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$100M </a:t>
            </a:r>
          </a:p>
          <a:p>
            <a:pPr marL="168275" indent="-168275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Expiration 31 DEC 2014</a:t>
            </a:r>
          </a:p>
          <a:p>
            <a:pPr marL="168275" indent="-168275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Named insured – </a:t>
            </a: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FORA</a:t>
            </a:r>
          </a:p>
          <a:p>
            <a:pPr marL="233363" indent="-23336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Additional </a:t>
            </a: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named insured – local land </a:t>
            </a: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	owning jurisdictions</a:t>
            </a:r>
            <a:endParaRPr lang="en-US" sz="3400" dirty="0" smtClean="0">
              <a:latin typeface="Arial" charset="0"/>
              <a:ea typeface="Arial" charset="0"/>
              <a:cs typeface="Arial" charset="0"/>
            </a:endParaRPr>
          </a:p>
          <a:p>
            <a:pPr marL="168275" indent="-168275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Developers – portions of jurisdictions’ </a:t>
            </a:r>
            <a:r>
              <a:rPr lang="en-US" sz="3400" dirty="0" smtClean="0">
                <a:latin typeface="Arial" charset="0"/>
                <a:ea typeface="Arial" charset="0"/>
                <a:cs typeface="Arial" charset="0"/>
              </a:rPr>
              <a:t>	coverage</a:t>
            </a:r>
            <a:endParaRPr lang="en-US" sz="3400" dirty="0" smtClean="0">
              <a:latin typeface="Arial" charset="0"/>
              <a:ea typeface="Arial" charset="0"/>
              <a:cs typeface="Arial" charset="0"/>
            </a:endParaRPr>
          </a:p>
          <a:p>
            <a:pPr marL="168275" indent="-168275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endParaRPr lang="en-US" sz="3400" dirty="0" smtClean="0">
              <a:latin typeface="Arial" charset="0"/>
              <a:ea typeface="Arial" charset="0"/>
              <a:cs typeface="Arial" charset="0"/>
            </a:endParaRPr>
          </a:p>
          <a:p>
            <a:pPr marL="168275" indent="-168275">
              <a:spcBef>
                <a:spcPts val="0"/>
              </a:spcBef>
              <a:spcAft>
                <a:spcPts val="1200"/>
              </a:spcAft>
              <a:defRPr/>
            </a:pPr>
            <a:endParaRPr lang="en-US" sz="34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30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a Slid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65"/>
            <a:ext cx="9195852" cy="6871512"/>
          </a:xfrm>
          <a:prstGeom prst="rect">
            <a:avLst/>
          </a:prstGeom>
        </p:spPr>
      </p:pic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585"/>
            <a:ext cx="9144000" cy="732326"/>
          </a:xfrm>
        </p:spPr>
        <p:txBody>
          <a:bodyPr>
            <a:noAutofit/>
          </a:bodyPr>
          <a:lstStyle/>
          <a:p>
            <a:r>
              <a:rPr lang="en-US" sz="3700" b="1" dirty="0" smtClean="0">
                <a:latin typeface="Arial" charset="0"/>
                <a:ea typeface="Arial" charset="0"/>
                <a:cs typeface="Arial" charset="0"/>
              </a:rPr>
              <a:t>Impact of </a:t>
            </a:r>
            <a:r>
              <a:rPr lang="en-US" sz="3700" b="1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3700" b="1" dirty="0" smtClean="0">
                <a:latin typeface="Arial" charset="0"/>
                <a:ea typeface="Arial" charset="0"/>
                <a:cs typeface="Arial" charset="0"/>
              </a:rPr>
              <a:t>overage Expiration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36774" y="1529862"/>
            <a:ext cx="1966452" cy="374395"/>
          </a:xfrm>
          <a:prstGeom prst="rect">
            <a:avLst/>
          </a:prstGeom>
          <a:noFill/>
        </p:spPr>
        <p:txBody>
          <a:bodyPr wrap="square" lIns="20254" tIns="10127" rIns="20254" bIns="10127" rtlCol="0">
            <a:spAutoFit/>
          </a:bodyPr>
          <a:lstStyle/>
          <a:p>
            <a:pPr>
              <a:spcBef>
                <a:spcPts val="797"/>
              </a:spcBef>
              <a:buSzPct val="135000"/>
            </a:pPr>
            <a:r>
              <a:rPr lang="en-US" sz="2300" spc="22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8610600" y="65502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990600"/>
            <a:ext cx="881485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2713" indent="-11271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Self-insured/uninsured</a:t>
            </a:r>
            <a:endParaRPr lang="en-US" sz="3600" spc="22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112713" indent="-11271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Limited funds available from ESCA Grant</a:t>
            </a:r>
          </a:p>
          <a:p>
            <a:pPr marL="112713" indent="-11271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Loss of continuity of coverage upon </a:t>
            </a: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property </a:t>
            </a: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transfer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MEC event – very low likelihood, </a:t>
            </a:r>
            <a:r>
              <a:rPr lang="en-US" sz="36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catastrophic consequences</a:t>
            </a:r>
            <a:endParaRPr lang="en-US" sz="3600" spc="22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52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ra Slid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" y="0"/>
            <a:ext cx="9195852" cy="6871512"/>
          </a:xfrm>
          <a:prstGeom prst="rect">
            <a:avLst/>
          </a:prstGeom>
        </p:spPr>
      </p:pic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585"/>
            <a:ext cx="9144000" cy="732326"/>
          </a:xfrm>
        </p:spPr>
        <p:txBody>
          <a:bodyPr>
            <a:noAutofit/>
          </a:bodyPr>
          <a:lstStyle/>
          <a:p>
            <a:r>
              <a:rPr lang="en-US" sz="3700" b="1" dirty="0" smtClean="0">
                <a:latin typeface="Arial" charset="0"/>
                <a:ea typeface="Arial" charset="0"/>
                <a:cs typeface="Arial" charset="0"/>
              </a:rPr>
              <a:t>Options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36774" y="1529862"/>
            <a:ext cx="1966452" cy="374395"/>
          </a:xfrm>
          <a:prstGeom prst="rect">
            <a:avLst/>
          </a:prstGeom>
          <a:noFill/>
        </p:spPr>
        <p:txBody>
          <a:bodyPr wrap="square" lIns="20254" tIns="10127" rIns="20254" bIns="10127" rtlCol="0">
            <a:spAutoFit/>
          </a:bodyPr>
          <a:lstStyle/>
          <a:p>
            <a:pPr>
              <a:spcBef>
                <a:spcPts val="797"/>
              </a:spcBef>
              <a:buSzPct val="135000"/>
            </a:pPr>
            <a:r>
              <a:rPr lang="en-US" sz="2300" spc="22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8610600" y="65502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762000"/>
            <a:ext cx="8610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Go naked! – general fund risk</a:t>
            </a:r>
          </a:p>
          <a:p>
            <a:pPr marL="233363" indent="-23336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690563" algn="l"/>
              </a:tabLst>
              <a:defRPr/>
            </a:pP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Use remaining </a:t>
            </a: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PLL ESCA </a:t>
            </a: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grant funds to </a:t>
            </a: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help purchase </a:t>
            </a: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new policy</a:t>
            </a:r>
          </a:p>
          <a:p>
            <a:pPr marL="233363" indent="-23336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  <a:tab pos="690563" algn="l"/>
              </a:tabLst>
              <a:defRPr/>
            </a:pP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Ten-year policy will permit continuity of </a:t>
            </a: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		coverage for land-holding jurisdictions 			after FORA demise</a:t>
            </a:r>
            <a:endParaRPr lang="en-US" sz="3300" spc="22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33363" indent="-23336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Single policy avoids cross-border disputes</a:t>
            </a:r>
          </a:p>
          <a:p>
            <a:pPr marL="233363" indent="-233363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Reduced limits</a:t>
            </a:r>
            <a:r>
              <a:rPr lang="en-US" sz="3300" spc="22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  <a:endParaRPr lang="en-US" sz="3300" spc="22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52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A SLIDE AL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FORA SLIDE AL.potx</Template>
  <TotalTime>2355</TotalTime>
  <Pages>0</Pages>
  <Words>119</Words>
  <Characters>0</Characters>
  <Application>Microsoft Office PowerPoint</Application>
  <PresentationFormat>Letter Paper (8.5x11 in)</PresentationFormat>
  <Lines>0</Lines>
  <Paragraphs>41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15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FORA SLIDE AL</vt:lpstr>
      <vt:lpstr>Custom Design</vt:lpstr>
      <vt:lpstr>Bullets</vt:lpstr>
      <vt:lpstr>Title - Center</vt:lpstr>
      <vt:lpstr>Title &amp; Subtitle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Fort Ord Reuse Authority (FORA) Environmental Services Cooperative Agreement (ESCA) Remediation Program (RP)</vt:lpstr>
      <vt:lpstr>Current PLL Coverage</vt:lpstr>
      <vt:lpstr>Current Policy Terms and Conditions</vt:lpstr>
      <vt:lpstr>Impact of Coverage Expiration</vt:lpstr>
      <vt:lpstr>Options</vt:lpstr>
    </vt:vector>
  </TitlesOfParts>
  <Company>Westcliffe Engineers,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Slide Title Here</dc:title>
  <dc:creator>Lana Rei Houghton</dc:creator>
  <cp:lastModifiedBy>Laura Vidaurri</cp:lastModifiedBy>
  <cp:revision>257</cp:revision>
  <cp:lastPrinted>2013-04-12T18:47:30Z</cp:lastPrinted>
  <dcterms:created xsi:type="dcterms:W3CDTF">2010-09-13T16:45:33Z</dcterms:created>
  <dcterms:modified xsi:type="dcterms:W3CDTF">2013-04-12T18:48:19Z</dcterms:modified>
</cp:coreProperties>
</file>